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2" r:id="rId2"/>
    <p:sldId id="256" r:id="rId3"/>
    <p:sldId id="270" r:id="rId4"/>
    <p:sldId id="257" r:id="rId5"/>
    <p:sldId id="263" r:id="rId6"/>
    <p:sldId id="258" r:id="rId7"/>
    <p:sldId id="265" r:id="rId8"/>
    <p:sldId id="264" r:id="rId9"/>
    <p:sldId id="259" r:id="rId10"/>
    <p:sldId id="266" r:id="rId11"/>
    <p:sldId id="260" r:id="rId12"/>
    <p:sldId id="267" r:id="rId13"/>
    <p:sldId id="261" r:id="rId14"/>
    <p:sldId id="268" r:id="rId15"/>
    <p:sldId id="269" r:id="rId16"/>
    <p:sldId id="272" r:id="rId17"/>
    <p:sldId id="27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4F79"/>
    <a:srgbClr val="0C6DE2"/>
    <a:srgbClr val="2397CB"/>
    <a:srgbClr val="B84708"/>
    <a:srgbClr val="E94715"/>
    <a:srgbClr val="F45E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6" d="100"/>
          <a:sy n="66" d="100"/>
        </p:scale>
        <p:origin x="792" y="6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DB2591-3CA8-4903-B5ED-7AC8FF93DF1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1D2EE-45A8-4D19-AC9B-25FB3F3EF9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902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1D2EE-45A8-4D19-AC9B-25FB3F3EF96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143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1D2EE-45A8-4D19-AC9B-25FB3F3EF96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912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EBF9B-2672-4F28-B63C-2A011BFE656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8AC6-38E4-4959-AF2B-5CFA713064F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5399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EBF9B-2672-4F28-B63C-2A011BFE656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8AC6-38E4-4959-AF2B-5CFA71306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549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EBF9B-2672-4F28-B63C-2A011BFE656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8AC6-38E4-4959-AF2B-5CFA71306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708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EBF9B-2672-4F28-B63C-2A011BFE656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8AC6-38E4-4959-AF2B-5CFA713064F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796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EBF9B-2672-4F28-B63C-2A011BFE656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8AC6-38E4-4959-AF2B-5CFA71306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977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EBF9B-2672-4F28-B63C-2A011BFE656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8AC6-38E4-4959-AF2B-5CFA713064F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1548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EBF9B-2672-4F28-B63C-2A011BFE656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8AC6-38E4-4959-AF2B-5CFA71306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353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EBF9B-2672-4F28-B63C-2A011BFE656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8AC6-38E4-4959-AF2B-5CFA71306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7675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EBF9B-2672-4F28-B63C-2A011BFE656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8AC6-38E4-4959-AF2B-5CFA71306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69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EBF9B-2672-4F28-B63C-2A011BFE656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8AC6-38E4-4959-AF2B-5CFA71306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729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EBF9B-2672-4F28-B63C-2A011BFE656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8AC6-38E4-4959-AF2B-5CFA71306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431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EBF9B-2672-4F28-B63C-2A011BFE656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8AC6-38E4-4959-AF2B-5CFA71306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377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EBF9B-2672-4F28-B63C-2A011BFE656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8AC6-38E4-4959-AF2B-5CFA71306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142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EBF9B-2672-4F28-B63C-2A011BFE656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8AC6-38E4-4959-AF2B-5CFA71306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436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EBF9B-2672-4F28-B63C-2A011BFE656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8AC6-38E4-4959-AF2B-5CFA71306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791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EBF9B-2672-4F28-B63C-2A011BFE656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8AC6-38E4-4959-AF2B-5CFA71306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601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EBF9B-2672-4F28-B63C-2A011BFE656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8AC6-38E4-4959-AF2B-5CFA71306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271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8BEBF9B-2672-4F28-B63C-2A011BFE656E}" type="datetimeFigureOut">
              <a:rPr lang="ru-RU" smtClean="0"/>
              <a:t>04.11.2021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F428AC6-38E4-4959-AF2B-5CFA71306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1509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3386" y="209973"/>
            <a:ext cx="6265227" cy="1261533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МАТЕМАТИКА</a:t>
            </a:r>
            <a:endParaRPr lang="ru-RU" sz="6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3865958" y="1516379"/>
            <a:ext cx="4180761" cy="86868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2 </a:t>
            </a:r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класс</a:t>
            </a:r>
            <a:endParaRPr lang="ru-RU" sz="4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30629" y="2429932"/>
            <a:ext cx="11916227" cy="1404619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5400" dirty="0" smtClean="0">
                <a:latin typeface="Arial Black" panose="020B0A04020102020204" pitchFamily="34" charset="0"/>
              </a:rPr>
              <a:t>Таблица умножения в пределах 20</a:t>
            </a:r>
          </a:p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ПОВТОРЕНИЕ И САМОКОНТРОЛЬ</a:t>
            </a:r>
            <a:endParaRPr lang="ru-RU" sz="3000" dirty="0">
              <a:latin typeface="Arial Black" panose="020B0A04020102020204" pitchFamily="34" charset="0"/>
            </a:endParaRPr>
          </a:p>
        </p:txBody>
      </p:sp>
      <p:sp>
        <p:nvSpPr>
          <p:cNvPr id="5" name="Текст 3"/>
          <p:cNvSpPr txBox="1">
            <a:spLocks/>
          </p:cNvSpPr>
          <p:nvPr/>
        </p:nvSpPr>
        <p:spPr>
          <a:xfrm>
            <a:off x="6687457" y="4648200"/>
            <a:ext cx="4688799" cy="2209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latin typeface="Arial Black" panose="020B0A04020102020204" pitchFamily="34" charset="0"/>
              </a:rPr>
              <a:t>Республика Бурятия</a:t>
            </a:r>
          </a:p>
          <a:p>
            <a:r>
              <a:rPr lang="ru-RU" sz="2000" dirty="0" smtClean="0">
                <a:latin typeface="Arial Black" panose="020B0A04020102020204" pitchFamily="34" charset="0"/>
              </a:rPr>
              <a:t>Гор. Улан – Удэ</a:t>
            </a:r>
          </a:p>
          <a:p>
            <a:r>
              <a:rPr lang="ru-RU" sz="2000" dirty="0" smtClean="0">
                <a:latin typeface="Arial Black" panose="020B0A04020102020204" pitchFamily="34" charset="0"/>
              </a:rPr>
              <a:t>МАОУ «СОШ № 25»</a:t>
            </a:r>
          </a:p>
          <a:p>
            <a:r>
              <a:rPr lang="ru-RU" sz="2000" dirty="0" smtClean="0">
                <a:latin typeface="Arial Black" panose="020B0A04020102020204" pitchFamily="34" charset="0"/>
              </a:rPr>
              <a:t>Учитель начальных классов</a:t>
            </a:r>
          </a:p>
          <a:p>
            <a:r>
              <a:rPr lang="ru-RU" sz="2000" dirty="0" smtClean="0">
                <a:latin typeface="Arial Black" panose="020B0A04020102020204" pitchFamily="34" charset="0"/>
              </a:rPr>
              <a:t>Киселева Наталья Геннадьевна</a:t>
            </a:r>
            <a:endParaRPr lang="ru-RU" sz="2000" dirty="0">
              <a:latin typeface="Arial Black" panose="020B0A04020102020204" pitchFamily="34" charset="0"/>
            </a:endParaRPr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1405493" y="3834551"/>
            <a:ext cx="9768839" cy="89238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600" dirty="0" smtClean="0">
                <a:latin typeface="Arial Black" panose="020B0A04020102020204" pitchFamily="34" charset="0"/>
              </a:rPr>
              <a:t>УМК «ПЕРСПЕКТИВА»</a:t>
            </a:r>
            <a:endParaRPr lang="ru-RU" sz="2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25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866/0008805d-4d4be421/hello_html_m74f736e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" y="213360"/>
            <a:ext cx="10576560" cy="643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8" descr="https://i1.wp.com/fb.ru/misc/i/gallery/19515/40806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1" y="657494"/>
            <a:ext cx="2521856" cy="1955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76022" y="2728685"/>
            <a:ext cx="814613" cy="20247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4</a:t>
            </a:r>
            <a:r>
              <a:rPr lang="ru-RU" sz="2400" b="1" dirty="0" smtClean="0"/>
              <a:t>см</a:t>
            </a:r>
            <a:endParaRPr lang="ru-RU" sz="2400" b="1" dirty="0"/>
          </a:p>
        </p:txBody>
      </p:sp>
      <p:pic>
        <p:nvPicPr>
          <p:cNvPr id="7" name="Picture 16" descr="https://www.fjwestcott.com/media/catalog/product/cache/1/thumbnail/17f82f742ffe127f42dca9de82fb58b1/1/8/1897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197" y="1044659"/>
            <a:ext cx="1613676" cy="156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9344612" y="709375"/>
            <a:ext cx="814613" cy="20247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1см</a:t>
            </a:r>
            <a:endParaRPr lang="ru-RU" sz="24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0396371" y="1969222"/>
            <a:ext cx="814613" cy="20247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3см</a:t>
            </a:r>
            <a:endParaRPr lang="ru-RU" sz="24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096000" y="709374"/>
            <a:ext cx="814613" cy="20247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2</a:t>
            </a:r>
            <a:r>
              <a:rPr lang="ru-RU" sz="2400" b="1" dirty="0" smtClean="0"/>
              <a:t>см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318171" y="1054821"/>
            <a:ext cx="939159" cy="2356036"/>
          </a:xfrm>
          <a:prstGeom prst="rect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1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 animBg="1"/>
      <p:bldP spid="18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:\Users\Наталья\Desktop\kisspng-stairs-clip-art-stairs-5ab707708fef82.590494891521944432589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"/>
            <a:ext cx="10637520" cy="6355080"/>
          </a:xfrm>
          <a:prstGeom prst="rect">
            <a:avLst/>
          </a:prstGeom>
          <a:noFill/>
          <a:ln w="57150">
            <a:solidFill>
              <a:schemeClr val="bg2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975360" y="320040"/>
            <a:ext cx="6644640" cy="6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75360" y="320040"/>
            <a:ext cx="4221480" cy="3352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ЛЕСТНИЦА УСПЕХА</a:t>
            </a:r>
            <a:endParaRPr lang="ru-RU" sz="28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2065" name="Picture 17" descr="https://img-fotki.yandex.ru/get/195518/455745147.42/0_158667_2fd8127d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840" y="487680"/>
            <a:ext cx="2526665" cy="336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7" descr="https://img-fotki.yandex.ru/get/195518/455745147.42/0_158667_2fd8127d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666" y="1414417"/>
            <a:ext cx="2526665" cy="336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Стрелка вправо 15"/>
          <p:cNvSpPr/>
          <p:nvPr/>
        </p:nvSpPr>
        <p:spPr>
          <a:xfrm>
            <a:off x="3741958" y="5897963"/>
            <a:ext cx="6453284" cy="691452"/>
          </a:xfrm>
          <a:prstGeom prst="rightArrow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МАТЕМАТИЧЕСКАЯ РАЗМИНКА</a:t>
            </a:r>
          </a:p>
        </p:txBody>
      </p:sp>
      <p:sp>
        <p:nvSpPr>
          <p:cNvPr id="17" name="Стрелка вправо 16"/>
          <p:cNvSpPr/>
          <p:nvPr/>
        </p:nvSpPr>
        <p:spPr>
          <a:xfrm>
            <a:off x="5147311" y="5114754"/>
            <a:ext cx="5419089" cy="622560"/>
          </a:xfrm>
          <a:prstGeom prst="rightArrow">
            <a:avLst/>
          </a:prstGeom>
          <a:ln w="38100">
            <a:solidFill>
              <a:srgbClr val="E9471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E94715"/>
                </a:solidFill>
                <a:latin typeface="Arial Black" panose="020B0A04020102020204" pitchFamily="34" charset="0"/>
              </a:rPr>
              <a:t>МИНУТКА ЧИСТОПИСАНИЯ</a:t>
            </a:r>
            <a:endParaRPr lang="ru-RU" dirty="0">
              <a:solidFill>
                <a:srgbClr val="E94715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6555973" y="4329322"/>
            <a:ext cx="4344256" cy="643710"/>
          </a:xfrm>
          <a:prstGeom prst="rightArrow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ГЕОМЕТРИЧЕСКИЕ ЗАДАНИЯ</a:t>
            </a:r>
            <a:endParaRPr lang="ru-RU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7952546" y="3650485"/>
            <a:ext cx="3237968" cy="608396"/>
          </a:xfrm>
          <a:prstGeom prst="rightArrow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УМНОЖЕНИЕ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373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866/0008805d-4d4be421/hello_html_m74f736e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" y="213360"/>
            <a:ext cx="10576560" cy="64312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80458" y="645884"/>
            <a:ext cx="9245599" cy="35877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Проверь себя</a:t>
            </a:r>
            <a:endParaRPr lang="ru-RU" sz="4400" b="1" dirty="0">
              <a:solidFill>
                <a:srgbClr val="114F7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60120" y="1438364"/>
            <a:ext cx="9303657" cy="36287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6 + 6 + 6 =</a:t>
            </a:r>
            <a:endParaRPr lang="ru-RU" sz="4800" b="1" dirty="0">
              <a:solidFill>
                <a:srgbClr val="114F7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60120" y="2220535"/>
            <a:ext cx="9303657" cy="381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1 + 1 + 1 + 1 + 1 + 1 =</a:t>
            </a:r>
            <a:endParaRPr lang="ru-RU" sz="4800" b="1" dirty="0">
              <a:solidFill>
                <a:srgbClr val="114F7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60120" y="3020835"/>
            <a:ext cx="9303657" cy="36241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5 + 5 + 5+ </a:t>
            </a:r>
            <a:r>
              <a:rPr lang="ru-RU" sz="4800" b="1" dirty="0">
                <a:solidFill>
                  <a:srgbClr val="114F79"/>
                </a:solidFill>
                <a:latin typeface="Monotype Corsiva" panose="03010101010201010101" pitchFamily="66" charset="0"/>
              </a:rPr>
              <a:t>5</a:t>
            </a:r>
            <a:r>
              <a:rPr lang="ru-RU" sz="48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 =</a:t>
            </a:r>
            <a:endParaRPr lang="ru-RU" sz="4800" b="1" dirty="0">
              <a:solidFill>
                <a:srgbClr val="114F7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60119" y="3845292"/>
            <a:ext cx="9303657" cy="29998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2 + 2 + 2 + 2 + 2 + 2 + 2 =</a:t>
            </a:r>
            <a:endParaRPr lang="ru-RU" sz="4800" b="1" dirty="0">
              <a:solidFill>
                <a:srgbClr val="114F7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60119" y="5400583"/>
            <a:ext cx="9303657" cy="31797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4 + 4 + 4 + 4= </a:t>
            </a:r>
            <a:endParaRPr lang="ru-RU" sz="4800" b="1" dirty="0">
              <a:solidFill>
                <a:srgbClr val="114F7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60119" y="6200137"/>
            <a:ext cx="9303657" cy="33129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3 + 3 + 3 + 3 + 3 =</a:t>
            </a:r>
            <a:endParaRPr lang="ru-RU" sz="4800" b="1" dirty="0">
              <a:solidFill>
                <a:srgbClr val="114F7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42360" y="1453061"/>
            <a:ext cx="2286000" cy="34817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6 </a:t>
            </a:r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▪ 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3 = 18</a:t>
            </a:r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03257" y="2248888"/>
            <a:ext cx="2286000" cy="33465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1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▪ </a:t>
            </a:r>
            <a:r>
              <a:rPr lang="ru-RU" sz="48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6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= 6</a:t>
            </a:r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2440" y="3051394"/>
            <a:ext cx="2286000" cy="34527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5 </a:t>
            </a:r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▪ 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4 = 20</a:t>
            </a:r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11704" y="3812460"/>
            <a:ext cx="2286000" cy="33827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2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▪ </a:t>
            </a:r>
            <a:r>
              <a:rPr lang="ru-RU" sz="48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7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= 14</a:t>
            </a:r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82440" y="5441643"/>
            <a:ext cx="2286000" cy="26222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4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▪ 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4 = 16</a:t>
            </a:r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01343" y="6200137"/>
            <a:ext cx="2286000" cy="33129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3 </a:t>
            </a:r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▪ 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5 = 15</a:t>
            </a:r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60119" y="4604710"/>
            <a:ext cx="9303657" cy="33396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7 + 4 + 1 =</a:t>
            </a:r>
            <a:endParaRPr lang="ru-RU" sz="4800" b="1" dirty="0">
              <a:solidFill>
                <a:srgbClr val="114F7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642360" y="4613464"/>
            <a:ext cx="2286000" cy="35632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1</a:t>
            </a:r>
            <a:r>
              <a:rPr lang="ru-RU" sz="48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2</a:t>
            </a:r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967377" y="4573105"/>
            <a:ext cx="10271760" cy="38281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Умножение – это сложение одинаковых  слагаемых!</a:t>
            </a:r>
            <a:endParaRPr lang="ru-RU" sz="4000" b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587343" y="2240248"/>
            <a:ext cx="2012406" cy="34551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6 </a:t>
            </a:r>
            <a:r>
              <a:rPr lang="ru-RU" sz="28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▪ </a:t>
            </a:r>
            <a:r>
              <a:rPr lang="ru-RU" sz="48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1 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= 6</a:t>
            </a:r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494848" y="3820881"/>
            <a:ext cx="2231209" cy="32143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7 </a:t>
            </a:r>
            <a:r>
              <a:rPr lang="ru-RU" sz="28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▪ </a:t>
            </a:r>
            <a:r>
              <a:rPr lang="ru-RU" sz="48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2 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= 14</a:t>
            </a:r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899185" y="6186721"/>
            <a:ext cx="2286000" cy="34470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5 </a:t>
            </a:r>
            <a:r>
              <a:rPr lang="ru-RU" sz="28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▪ </a:t>
            </a:r>
            <a:r>
              <a:rPr lang="ru-RU" sz="48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3 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= 15</a:t>
            </a:r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780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:\Users\Наталья\Desktop\kisspng-stairs-clip-art-stairs-5ab707708fef82.590494891521944432589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"/>
            <a:ext cx="10637520" cy="6355080"/>
          </a:xfrm>
          <a:prstGeom prst="rect">
            <a:avLst/>
          </a:prstGeom>
          <a:noFill/>
          <a:ln w="57150">
            <a:solidFill>
              <a:schemeClr val="bg2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975360" y="320040"/>
            <a:ext cx="6644640" cy="6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75360" y="320040"/>
            <a:ext cx="4221480" cy="3352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ЛЕСТНИЦА УСПЕХА</a:t>
            </a:r>
            <a:endParaRPr lang="ru-RU" sz="28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2065" name="Picture 17" descr="https://img-fotki.yandex.ru/get/195518/455745147.42/0_158667_2fd8127d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297" y="-121920"/>
            <a:ext cx="2526665" cy="336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7" descr="https://img-fotki.yandex.ru/get/195518/455745147.42/0_158667_2fd8127d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840" y="487680"/>
            <a:ext cx="2526665" cy="336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Стрелка вправо 16"/>
          <p:cNvSpPr/>
          <p:nvPr/>
        </p:nvSpPr>
        <p:spPr>
          <a:xfrm>
            <a:off x="3741958" y="5897963"/>
            <a:ext cx="6453284" cy="691452"/>
          </a:xfrm>
          <a:prstGeom prst="rightArrow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МАТЕМАТИЧЕСКАЯ РАЗМИНКА</a:t>
            </a:r>
          </a:p>
        </p:txBody>
      </p:sp>
      <p:sp>
        <p:nvSpPr>
          <p:cNvPr id="18" name="Стрелка вправо 17"/>
          <p:cNvSpPr/>
          <p:nvPr/>
        </p:nvSpPr>
        <p:spPr>
          <a:xfrm>
            <a:off x="5147311" y="5114754"/>
            <a:ext cx="5419089" cy="622560"/>
          </a:xfrm>
          <a:prstGeom prst="rightArrow">
            <a:avLst/>
          </a:prstGeom>
          <a:ln w="38100">
            <a:solidFill>
              <a:srgbClr val="E9471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E94715"/>
                </a:solidFill>
                <a:latin typeface="Arial Black" panose="020B0A04020102020204" pitchFamily="34" charset="0"/>
              </a:rPr>
              <a:t>МИНУТКА ЧИСТОПИСАНИЯ</a:t>
            </a:r>
            <a:endParaRPr lang="ru-RU" dirty="0">
              <a:solidFill>
                <a:srgbClr val="E94715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6555973" y="4329322"/>
            <a:ext cx="4344256" cy="643710"/>
          </a:xfrm>
          <a:prstGeom prst="rightArrow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ГЕОМЕТРИЧЕСКИЕ ЗАДАНИЯ</a:t>
            </a:r>
            <a:endParaRPr lang="ru-RU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7952546" y="3650485"/>
            <a:ext cx="3237968" cy="608396"/>
          </a:xfrm>
          <a:prstGeom prst="rightArrow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УМНОЖЕНИЕ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9331640" y="2854382"/>
            <a:ext cx="2144080" cy="616057"/>
          </a:xfrm>
          <a:prstGeom prst="rightArrow">
            <a:avLst/>
          </a:prstGeom>
          <a:ln w="38100">
            <a:solidFill>
              <a:srgbClr val="114F7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114F79"/>
                </a:solidFill>
                <a:latin typeface="Arial Black" panose="020B0A04020102020204" pitchFamily="34" charset="0"/>
              </a:rPr>
              <a:t>ЗАДАЧА</a:t>
            </a:r>
            <a:endParaRPr lang="ru-RU" dirty="0">
              <a:solidFill>
                <a:srgbClr val="114F79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103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866/0008805d-4d4be421/hello_html_m74f736e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" y="213360"/>
            <a:ext cx="10576560" cy="64312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378408"/>
              </p:ext>
            </p:extLst>
          </p:nvPr>
        </p:nvGraphicFramePr>
        <p:xfrm>
          <a:off x="6107173" y="1437181"/>
          <a:ext cx="5021949" cy="227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3074">
                  <a:extLst>
                    <a:ext uri="{9D8B030D-6E8A-4147-A177-3AD203B41FA5}">
                      <a16:colId xmlns:a16="http://schemas.microsoft.com/office/drawing/2014/main" val="2634856923"/>
                    </a:ext>
                  </a:extLst>
                </a:gridCol>
                <a:gridCol w="1557160">
                  <a:extLst>
                    <a:ext uri="{9D8B030D-6E8A-4147-A177-3AD203B41FA5}">
                      <a16:colId xmlns:a16="http://schemas.microsoft.com/office/drawing/2014/main" val="2593976208"/>
                    </a:ext>
                  </a:extLst>
                </a:gridCol>
                <a:gridCol w="1741715">
                  <a:extLst>
                    <a:ext uri="{9D8B030D-6E8A-4147-A177-3AD203B41FA5}">
                      <a16:colId xmlns:a16="http://schemas.microsoft.com/office/drawing/2014/main" val="2172828999"/>
                    </a:ext>
                  </a:extLst>
                </a:gridCol>
              </a:tblGrid>
              <a:tr h="1185208">
                <a:tc>
                  <a:txBody>
                    <a:bodyPr/>
                    <a:lstStyle/>
                    <a:p>
                      <a:pPr algn="l"/>
                      <a:r>
                        <a:rPr lang="ru-RU" sz="2300" dirty="0" smtClean="0">
                          <a:solidFill>
                            <a:schemeClr val="bg1"/>
                          </a:solidFill>
                        </a:rPr>
                        <a:t>примеров</a:t>
                      </a:r>
                    </a:p>
                    <a:p>
                      <a:pPr algn="ctr"/>
                      <a:r>
                        <a:rPr lang="ru-RU" sz="2300" dirty="0" smtClean="0">
                          <a:solidFill>
                            <a:schemeClr val="bg1"/>
                          </a:solidFill>
                        </a:rPr>
                        <a:t>у 1</a:t>
                      </a:r>
                      <a:r>
                        <a:rPr lang="ru-RU" sz="23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2300" dirty="0" smtClean="0">
                          <a:solidFill>
                            <a:schemeClr val="bg1"/>
                          </a:solidFill>
                        </a:rPr>
                        <a:t>ученика</a:t>
                      </a: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>
                          <a:solidFill>
                            <a:schemeClr val="bg1"/>
                          </a:solidFill>
                        </a:rPr>
                        <a:t>кол – во</a:t>
                      </a:r>
                    </a:p>
                    <a:p>
                      <a:pPr algn="l"/>
                      <a:r>
                        <a:rPr lang="ru-RU" sz="2300" dirty="0" smtClean="0">
                          <a:solidFill>
                            <a:schemeClr val="bg1"/>
                          </a:solidFill>
                        </a:rPr>
                        <a:t>учеников</a:t>
                      </a:r>
                      <a:endParaRPr lang="ru-RU" sz="23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>
                          <a:solidFill>
                            <a:schemeClr val="bg1"/>
                          </a:solidFill>
                        </a:rPr>
                        <a:t>всего</a:t>
                      </a:r>
                    </a:p>
                    <a:p>
                      <a:pPr algn="l"/>
                      <a:r>
                        <a:rPr lang="ru-RU" sz="2300" dirty="0" smtClean="0">
                          <a:solidFill>
                            <a:schemeClr val="bg1"/>
                          </a:solidFill>
                        </a:rPr>
                        <a:t>примеров</a:t>
                      </a:r>
                      <a:endParaRPr lang="ru-RU" sz="23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2254948"/>
                  </a:ext>
                </a:extLst>
              </a:tr>
              <a:tr h="108555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200" b="1" dirty="0" smtClean="0"/>
                        <a:t>…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200" b="1" dirty="0" smtClean="0"/>
                        <a:t>?</a:t>
                      </a:r>
                      <a:endParaRPr lang="ru-RU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343207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479219"/>
              </p:ext>
            </p:extLst>
          </p:nvPr>
        </p:nvGraphicFramePr>
        <p:xfrm>
          <a:off x="1057001" y="1437181"/>
          <a:ext cx="4795015" cy="227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0113">
                  <a:extLst>
                    <a:ext uri="{9D8B030D-6E8A-4147-A177-3AD203B41FA5}">
                      <a16:colId xmlns:a16="http://schemas.microsoft.com/office/drawing/2014/main" val="2634856923"/>
                    </a:ext>
                  </a:extLst>
                </a:gridCol>
                <a:gridCol w="3154902">
                  <a:extLst>
                    <a:ext uri="{9D8B030D-6E8A-4147-A177-3AD203B41FA5}">
                      <a16:colId xmlns:a16="http://schemas.microsoft.com/office/drawing/2014/main" val="2593976208"/>
                    </a:ext>
                  </a:extLst>
                </a:gridCol>
              </a:tblGrid>
              <a:tr h="1040907"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1 ученик- </a:t>
                      </a: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… примеров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2254948"/>
                  </a:ext>
                </a:extLst>
              </a:tr>
              <a:tr h="1229853">
                <a:tc>
                  <a:txBody>
                    <a:bodyPr/>
                    <a:lstStyle/>
                    <a:p>
                      <a:endParaRPr lang="ru-RU" sz="2400" b="1" dirty="0" smtClean="0"/>
                    </a:p>
                    <a:p>
                      <a:pPr algn="l"/>
                      <a:r>
                        <a:rPr lang="ru-RU" sz="2400" b="1" dirty="0" smtClean="0"/>
                        <a:t>2 ученик-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 smtClean="0"/>
                    </a:p>
                    <a:p>
                      <a:r>
                        <a:rPr lang="ru-RU" sz="2400" b="1" dirty="0" smtClean="0"/>
                        <a:t>? на … больше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343207"/>
                  </a:ext>
                </a:extLst>
              </a:tr>
            </a:tbl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5237526" y="3077029"/>
            <a:ext cx="268515" cy="0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506041" y="2032000"/>
            <a:ext cx="0" cy="1045029"/>
          </a:xfrm>
          <a:prstGeom prst="line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5121410" y="2032000"/>
            <a:ext cx="384631" cy="0"/>
          </a:xfrm>
          <a:prstGeom prst="straightConnector1">
            <a:avLst/>
          </a:prstGeom>
          <a:ln w="381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1057001" y="645884"/>
            <a:ext cx="10057033" cy="35877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Задача</a:t>
            </a:r>
            <a:endParaRPr lang="ru-RU" sz="4400" b="1" dirty="0">
              <a:solidFill>
                <a:srgbClr val="114F79"/>
              </a:solidFill>
              <a:latin typeface="Monotype Corsiva" panose="03010101010201010101" pitchFamily="66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584679"/>
              </p:ext>
            </p:extLst>
          </p:nvPr>
        </p:nvGraphicFramePr>
        <p:xfrm>
          <a:off x="2888344" y="3796382"/>
          <a:ext cx="6458856" cy="2052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2685">
                  <a:extLst>
                    <a:ext uri="{9D8B030D-6E8A-4147-A177-3AD203B41FA5}">
                      <a16:colId xmlns:a16="http://schemas.microsoft.com/office/drawing/2014/main" val="2634856923"/>
                    </a:ext>
                  </a:extLst>
                </a:gridCol>
                <a:gridCol w="4746171">
                  <a:extLst>
                    <a:ext uri="{9D8B030D-6E8A-4147-A177-3AD203B41FA5}">
                      <a16:colId xmlns:a16="http://schemas.microsoft.com/office/drawing/2014/main" val="2593976208"/>
                    </a:ext>
                  </a:extLst>
                </a:gridCol>
              </a:tblGrid>
              <a:tr h="941029"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1 ученик- </a:t>
                      </a: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4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l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… примеров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2254948"/>
                  </a:ext>
                </a:extLst>
              </a:tr>
              <a:tr h="1111846">
                <a:tc>
                  <a:txBody>
                    <a:bodyPr/>
                    <a:lstStyle/>
                    <a:p>
                      <a:endParaRPr lang="ru-RU" sz="2400" b="1" dirty="0" smtClean="0"/>
                    </a:p>
                    <a:p>
                      <a:pPr algn="l"/>
                      <a:r>
                        <a:rPr lang="ru-RU" sz="2400" b="1" dirty="0" smtClean="0"/>
                        <a:t>2 ученик-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 smtClean="0"/>
                    </a:p>
                    <a:p>
                      <a:r>
                        <a:rPr lang="ru-RU" sz="2400" b="1" dirty="0" smtClean="0"/>
                        <a:t>… примеров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343207"/>
                  </a:ext>
                </a:extLst>
              </a:tr>
            </a:tbl>
          </a:graphicData>
        </a:graphic>
      </p:graphicFrame>
      <p:sp>
        <p:nvSpPr>
          <p:cNvPr id="9" name="Дуга 8"/>
          <p:cNvSpPr/>
          <p:nvPr/>
        </p:nvSpPr>
        <p:spPr>
          <a:xfrm rot="2453501">
            <a:off x="5642258" y="4216179"/>
            <a:ext cx="1283591" cy="1482252"/>
          </a:xfrm>
          <a:prstGeom prst="arc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97486" y="4365619"/>
            <a:ext cx="2125557" cy="91440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err="1" smtClean="0">
                <a:solidFill>
                  <a:schemeClr val="bg1"/>
                </a:solidFill>
              </a:rPr>
              <a:t>на</a:t>
            </a:r>
            <a:r>
              <a:rPr lang="ru-RU" sz="3200" b="1" dirty="0" err="1" smtClean="0">
                <a:solidFill>
                  <a:schemeClr val="bg1"/>
                </a:solidFill>
              </a:rPr>
              <a:t>?</a:t>
            </a:r>
            <a:r>
              <a:rPr lang="ru-RU" sz="2400" b="1" dirty="0" err="1" smtClean="0">
                <a:solidFill>
                  <a:schemeClr val="bg1"/>
                </a:solidFill>
              </a:rPr>
              <a:t>меньше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27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Наталья\Desktop\kisspng-stairs-clip-art-stairs-5ab707708fef82.590494891521944432589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"/>
            <a:ext cx="10637520" cy="6355080"/>
          </a:xfrm>
          <a:prstGeom prst="rect">
            <a:avLst/>
          </a:prstGeom>
          <a:noFill/>
          <a:ln w="57150">
            <a:solidFill>
              <a:schemeClr val="bg2"/>
            </a:solidFill>
          </a:ln>
        </p:spPr>
      </p:pic>
      <p:sp>
        <p:nvSpPr>
          <p:cNvPr id="9" name="Прямоугольник 8"/>
          <p:cNvSpPr/>
          <p:nvPr/>
        </p:nvSpPr>
        <p:spPr>
          <a:xfrm rot="780889">
            <a:off x="2560565" y="5219286"/>
            <a:ext cx="1365384" cy="5115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B05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2400" b="1" dirty="0" smtClean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FFC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400" b="1" dirty="0" smtClean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endParaRPr lang="ru-RU" sz="2400" dirty="0">
              <a:solidFill>
                <a:srgbClr val="FF000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780889">
            <a:off x="7913199" y="2131114"/>
            <a:ext cx="1365384" cy="5115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B05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2400" b="1" dirty="0" smtClean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FFC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400" b="1" dirty="0" smtClean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endParaRPr lang="ru-RU" sz="2400" dirty="0">
              <a:solidFill>
                <a:srgbClr val="FF000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780889">
            <a:off x="3791394" y="4439168"/>
            <a:ext cx="1365384" cy="5115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B05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2400" b="1" dirty="0" smtClean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FFC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400" b="1" dirty="0" smtClean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endParaRPr lang="ru-RU" sz="2400" dirty="0">
              <a:solidFill>
                <a:srgbClr val="FF000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780889">
            <a:off x="5236901" y="3644650"/>
            <a:ext cx="1365384" cy="5115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B05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2400" b="1" dirty="0" smtClean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FFC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400" b="1" dirty="0" smtClean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endParaRPr lang="ru-RU" sz="2400" dirty="0">
              <a:solidFill>
                <a:srgbClr val="FF000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780889">
            <a:off x="6733424" y="2936984"/>
            <a:ext cx="1365384" cy="5115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B05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2400" b="1" dirty="0" smtClean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FFC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400" b="1" dirty="0" smtClean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endParaRPr lang="ru-RU" sz="2400" dirty="0">
              <a:solidFill>
                <a:srgbClr val="FF000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741787">
            <a:off x="8525789" y="1016703"/>
            <a:ext cx="1555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УРА!</a:t>
            </a:r>
            <a:endParaRPr lang="ru-RU" sz="4000" dirty="0"/>
          </a:p>
        </p:txBody>
      </p:sp>
      <p:sp>
        <p:nvSpPr>
          <p:cNvPr id="20" name="Половина рамки 19"/>
          <p:cNvSpPr/>
          <p:nvPr/>
        </p:nvSpPr>
        <p:spPr>
          <a:xfrm rot="3247711">
            <a:off x="8660937" y="569567"/>
            <a:ext cx="1341406" cy="1161470"/>
          </a:xfrm>
          <a:prstGeom prst="halfFram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3741958" y="5897963"/>
            <a:ext cx="6453284" cy="691452"/>
          </a:xfrm>
          <a:prstGeom prst="rightArrow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МАТЕМАТИЧЕСКАЯ РАЗМИНКА</a:t>
            </a:r>
          </a:p>
        </p:txBody>
      </p:sp>
      <p:sp>
        <p:nvSpPr>
          <p:cNvPr id="12" name="Стрелка вправо 11"/>
          <p:cNvSpPr/>
          <p:nvPr/>
        </p:nvSpPr>
        <p:spPr>
          <a:xfrm>
            <a:off x="5147311" y="5114754"/>
            <a:ext cx="5419089" cy="622560"/>
          </a:xfrm>
          <a:prstGeom prst="rightArrow">
            <a:avLst/>
          </a:prstGeom>
          <a:ln w="38100">
            <a:solidFill>
              <a:srgbClr val="E9471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E94715"/>
                </a:solidFill>
                <a:latin typeface="Arial Black" panose="020B0A04020102020204" pitchFamily="34" charset="0"/>
              </a:rPr>
              <a:t>МИНУТКА ЧИСТОПИСАНИЯ</a:t>
            </a:r>
            <a:endParaRPr lang="ru-RU" dirty="0">
              <a:solidFill>
                <a:srgbClr val="E94715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6555973" y="4329322"/>
            <a:ext cx="4344256" cy="643710"/>
          </a:xfrm>
          <a:prstGeom prst="rightArrow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ГЕОМЕТРИЧЕСКИЕ ЗАДАНИЯ</a:t>
            </a:r>
            <a:endParaRPr lang="ru-RU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7952546" y="3650485"/>
            <a:ext cx="3237968" cy="608396"/>
          </a:xfrm>
          <a:prstGeom prst="rightArrow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УМНОЖЕНИЕ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9331640" y="2854382"/>
            <a:ext cx="2144080" cy="616057"/>
          </a:xfrm>
          <a:prstGeom prst="rightArrow">
            <a:avLst/>
          </a:prstGeom>
          <a:ln w="38100">
            <a:solidFill>
              <a:srgbClr val="114F7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114F79"/>
                </a:solidFill>
                <a:latin typeface="Arial Black" panose="020B0A04020102020204" pitchFamily="34" charset="0"/>
              </a:rPr>
              <a:t>ЗАДАЧА</a:t>
            </a:r>
            <a:endParaRPr lang="ru-RU" dirty="0">
              <a:solidFill>
                <a:srgbClr val="114F79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59542" y="401233"/>
            <a:ext cx="4746171" cy="1481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7030A0"/>
                </a:solidFill>
              </a:rPr>
              <a:t>Лист самооценки</a:t>
            </a:r>
            <a:endParaRPr lang="ru-RU" sz="3200" dirty="0">
              <a:solidFill>
                <a:srgbClr val="7030A0"/>
              </a:solidFill>
            </a:endParaRPr>
          </a:p>
          <a:p>
            <a:endParaRPr lang="ru-RU" sz="1000" b="1" dirty="0" smtClean="0">
              <a:solidFill>
                <a:srgbClr val="7030A0"/>
              </a:solidFill>
            </a:endParaRPr>
          </a:p>
          <a:p>
            <a:r>
              <a:rPr lang="ru-RU" sz="3200" b="1" dirty="0" smtClean="0">
                <a:solidFill>
                  <a:srgbClr val="7030A0"/>
                </a:solidFill>
              </a:rPr>
              <a:t>У </a:t>
            </a:r>
            <a:r>
              <a:rPr lang="ru-RU" sz="3200" b="1" dirty="0">
                <a:solidFill>
                  <a:srgbClr val="7030A0"/>
                </a:solidFill>
              </a:rPr>
              <a:t>= …    С = …     Н = …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7580" y="93398"/>
            <a:ext cx="6446242" cy="211380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У</a:t>
            </a:r>
            <a:r>
              <a:rPr lang="ru-RU" sz="32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– Успех достигнут!</a:t>
            </a:r>
          </a:p>
          <a:p>
            <a:r>
              <a:rPr lang="ru-RU" sz="44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С</a:t>
            </a:r>
            <a:r>
              <a:rPr lang="ru-RU" sz="32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 </a:t>
            </a:r>
            <a:r>
              <a:rPr lang="ru-RU" sz="32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– Стремлюсь к успеху!</a:t>
            </a:r>
          </a:p>
          <a:p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Н</a:t>
            </a:r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32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– Надо ещё потрудиться! </a:t>
            </a:r>
            <a:endParaRPr lang="ru-RU" sz="32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73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0458" y="645884"/>
            <a:ext cx="9245599" cy="415834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Домашнее задание</a:t>
            </a:r>
          </a:p>
          <a:p>
            <a:pPr algn="ctr"/>
            <a:r>
              <a:rPr lang="ru-RU" sz="7400" b="1" i="1" dirty="0" smtClean="0">
                <a:solidFill>
                  <a:srgbClr val="114F79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С</a:t>
            </a:r>
            <a:r>
              <a:rPr lang="ru-RU" sz="88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. </a:t>
            </a:r>
            <a:r>
              <a:rPr lang="ru-RU" sz="88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67 </a:t>
            </a:r>
            <a:r>
              <a:rPr lang="en-US" sz="7500" b="1" i="1" dirty="0" smtClean="0">
                <a:solidFill>
                  <a:srgbClr val="114F79"/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N</a:t>
            </a:r>
            <a:r>
              <a:rPr lang="en-US" sz="88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 </a:t>
            </a:r>
            <a:r>
              <a:rPr lang="ru-RU" sz="88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3 </a:t>
            </a:r>
            <a:r>
              <a:rPr lang="ru-RU" sz="88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, </a:t>
            </a:r>
            <a:r>
              <a:rPr lang="ru-RU" sz="88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4 , 5.</a:t>
            </a:r>
            <a:endParaRPr lang="ru-RU" sz="8800" b="1" dirty="0">
              <a:solidFill>
                <a:srgbClr val="114F79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Picture 17" descr="https://img-fotki.yandex.ru/get/195518/455745147.42/0_158667_2fd8127d_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25" y="3392488"/>
            <a:ext cx="2526665" cy="336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91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https://img-fotki.yandex.ru/get/195518/455745147.42/0_158667_2fd8127d_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888" y="2967366"/>
            <a:ext cx="2526665" cy="336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2880" y="167640"/>
            <a:ext cx="11673840" cy="252124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91000">
                <a:srgbClr val="2397CB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C6D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Желаю успеха!</a:t>
            </a:r>
            <a:endParaRPr lang="ru-RU" sz="15000" b="1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75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5.infourok.ru/uploads/ex/0866/0008805d-4d4be421/hello_html_m74f736e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" y="213360"/>
            <a:ext cx="10576560" cy="643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26856" y="667656"/>
            <a:ext cx="3280230" cy="35342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15 ноября</a:t>
            </a:r>
            <a:endParaRPr lang="ru-RU" sz="4800" b="1" dirty="0">
              <a:solidFill>
                <a:srgbClr val="114F7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86200" y="1436914"/>
            <a:ext cx="4372429" cy="3628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Классная работа</a:t>
            </a:r>
            <a:endParaRPr lang="ru-RU" sz="4800" b="1" dirty="0">
              <a:solidFill>
                <a:srgbClr val="114F7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31886" y="2255519"/>
            <a:ext cx="6357257" cy="310025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Трудись и старайся больше всех , </a:t>
            </a:r>
          </a:p>
          <a:p>
            <a:pPr algn="ctr"/>
            <a:r>
              <a:rPr lang="ru-RU" sz="54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К тебе непременно</a:t>
            </a:r>
          </a:p>
          <a:p>
            <a:pPr algn="ctr"/>
            <a:r>
              <a:rPr lang="ru-RU" sz="54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придёт    …      !</a:t>
            </a:r>
            <a:endParaRPr lang="ru-RU" sz="5400" b="1" dirty="0">
              <a:solidFill>
                <a:srgbClr val="114F7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37728" y="4586514"/>
            <a:ext cx="1680392" cy="76925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успех</a:t>
            </a:r>
            <a:endParaRPr lang="ru-RU" sz="6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24991" y="2255519"/>
            <a:ext cx="6357257" cy="310025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Трудись и старайся больше всех , </a:t>
            </a:r>
          </a:p>
          <a:p>
            <a:pPr algn="ctr"/>
            <a:r>
              <a:rPr lang="ru-RU" sz="54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К тебе непременно</a:t>
            </a:r>
          </a:p>
          <a:p>
            <a:pPr algn="ctr"/>
            <a:r>
              <a:rPr lang="ru-RU" sz="54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придёт    …      !</a:t>
            </a:r>
            <a:endParaRPr lang="ru-RU" sz="5400" b="1" dirty="0">
              <a:solidFill>
                <a:srgbClr val="114F79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557" y="213360"/>
            <a:ext cx="10508343" cy="6487886"/>
          </a:xfrm>
          <a:prstGeom prst="rect">
            <a:avLst/>
          </a:prstGeom>
          <a:ln w="57150">
            <a:solidFill>
              <a:schemeClr val="bg2">
                <a:lumMod val="75000"/>
              </a:schemeClr>
            </a:solidFill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2481943" y="5065486"/>
            <a:ext cx="7852228" cy="14514"/>
          </a:xfrm>
          <a:prstGeom prst="line">
            <a:avLst/>
          </a:prstGeom>
          <a:ln w="57150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9453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Наталья\Desktop\kisspng-stairs-clip-art-stairs-5ab707708fef82.590494891521944432589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"/>
            <a:ext cx="10637520" cy="6355080"/>
          </a:xfrm>
          <a:prstGeom prst="rect">
            <a:avLst/>
          </a:prstGeom>
          <a:noFill/>
          <a:ln w="57150">
            <a:solidFill>
              <a:schemeClr val="bg2"/>
            </a:solidFill>
          </a:ln>
        </p:spPr>
      </p:pic>
      <p:sp>
        <p:nvSpPr>
          <p:cNvPr id="9" name="Прямоугольник 8"/>
          <p:cNvSpPr/>
          <p:nvPr/>
        </p:nvSpPr>
        <p:spPr>
          <a:xfrm rot="780889">
            <a:off x="2243728" y="5133044"/>
            <a:ext cx="1365384" cy="5115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B05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2400" b="1" dirty="0" smtClean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FFC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400" b="1" dirty="0" smtClean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endParaRPr lang="ru-RU" sz="2400" dirty="0">
              <a:solidFill>
                <a:srgbClr val="FF000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780889">
            <a:off x="7781133" y="2073529"/>
            <a:ext cx="1365384" cy="5115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B05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2400" b="1" dirty="0" smtClean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FFC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400" b="1" dirty="0" smtClean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endParaRPr lang="ru-RU" sz="2400" dirty="0">
              <a:solidFill>
                <a:srgbClr val="FF000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780889">
            <a:off x="3609191" y="4356344"/>
            <a:ext cx="1365384" cy="5115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B05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2400" b="1" dirty="0" smtClean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FFC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400" b="1" dirty="0" smtClean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endParaRPr lang="ru-RU" sz="2400" dirty="0">
              <a:solidFill>
                <a:srgbClr val="FF000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780889">
            <a:off x="5005764" y="3600184"/>
            <a:ext cx="1365384" cy="5115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B05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2400" b="1" dirty="0" smtClean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FFC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400" b="1" dirty="0" smtClean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endParaRPr lang="ru-RU" sz="2400" dirty="0">
              <a:solidFill>
                <a:srgbClr val="FF000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780889">
            <a:off x="6361458" y="2879400"/>
            <a:ext cx="1365384" cy="5115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B05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2400" b="1" dirty="0" smtClean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FFC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400" b="1" dirty="0" smtClean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>
                <a:solidFill>
                  <a:srgbClr val="FF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endParaRPr lang="ru-RU" sz="2400" dirty="0">
              <a:solidFill>
                <a:srgbClr val="FF000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7" descr="https://img-fotki.yandex.ru/get/195518/455745147.42/0_158667_2fd8127d_X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097" y="914596"/>
            <a:ext cx="2314861" cy="313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975360" y="320040"/>
            <a:ext cx="4221480" cy="3352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ЛЕСТНИЦА УСПЕХА</a:t>
            </a:r>
            <a:endParaRPr lang="ru-RU" sz="28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ловина рамки 2"/>
          <p:cNvSpPr/>
          <p:nvPr/>
        </p:nvSpPr>
        <p:spPr>
          <a:xfrm rot="3247711">
            <a:off x="8660937" y="569567"/>
            <a:ext cx="1341406" cy="1161470"/>
          </a:xfrm>
          <a:prstGeom prst="halfFram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3741958" y="5897963"/>
            <a:ext cx="6453284" cy="691452"/>
          </a:xfrm>
          <a:prstGeom prst="rightArrow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МАТЕМАТИЧЕСКАЯ РАЗМИНКА</a:t>
            </a:r>
          </a:p>
        </p:txBody>
      </p:sp>
      <p:sp>
        <p:nvSpPr>
          <p:cNvPr id="18" name="Стрелка вправо 17"/>
          <p:cNvSpPr/>
          <p:nvPr/>
        </p:nvSpPr>
        <p:spPr>
          <a:xfrm>
            <a:off x="5147311" y="5114754"/>
            <a:ext cx="5419089" cy="622560"/>
          </a:xfrm>
          <a:prstGeom prst="rightArrow">
            <a:avLst/>
          </a:prstGeom>
          <a:ln w="38100">
            <a:solidFill>
              <a:srgbClr val="E9471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E94715"/>
                </a:solidFill>
                <a:latin typeface="Arial Black" panose="020B0A04020102020204" pitchFamily="34" charset="0"/>
              </a:rPr>
              <a:t>МИНУТКА ЧИСТОПИСАНИЯ</a:t>
            </a:r>
            <a:endParaRPr lang="ru-RU" dirty="0">
              <a:solidFill>
                <a:srgbClr val="E94715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6555973" y="4329322"/>
            <a:ext cx="4344256" cy="643710"/>
          </a:xfrm>
          <a:prstGeom prst="rightArrow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ГЕОМЕТРИЧЕСКИЕ ЗАДАНИЯ</a:t>
            </a:r>
            <a:endParaRPr lang="ru-RU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7952546" y="3650485"/>
            <a:ext cx="3237968" cy="608396"/>
          </a:xfrm>
          <a:prstGeom prst="rightArrow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УМНОЖЕНИЕ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9331640" y="2854382"/>
            <a:ext cx="2144080" cy="616057"/>
          </a:xfrm>
          <a:prstGeom prst="rightArrow">
            <a:avLst/>
          </a:prstGeom>
          <a:ln w="38100">
            <a:solidFill>
              <a:srgbClr val="114F79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114F79"/>
                </a:solidFill>
                <a:latin typeface="Arial Black" panose="020B0A04020102020204" pitchFamily="34" charset="0"/>
              </a:rPr>
              <a:t>ЗАДАЧА</a:t>
            </a:r>
            <a:endParaRPr lang="ru-RU" dirty="0">
              <a:solidFill>
                <a:srgbClr val="114F79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029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:\Users\Наталья\Desktop\kisspng-stairs-clip-art-stairs-5ab707708fef82.590494891521944432589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" y="213360"/>
            <a:ext cx="10637520" cy="6355080"/>
          </a:xfrm>
          <a:prstGeom prst="rect">
            <a:avLst/>
          </a:prstGeom>
          <a:noFill/>
          <a:ln w="57150">
            <a:solidFill>
              <a:schemeClr val="bg2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975360" y="320040"/>
            <a:ext cx="6644640" cy="6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75360" y="320040"/>
            <a:ext cx="4221480" cy="3352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ЛЕСТНИЦА УСПЕХА</a:t>
            </a:r>
            <a:endParaRPr lang="ru-RU" sz="28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2065" name="Picture 17" descr="https://img-fotki.yandex.ru/get/195518/455745147.42/0_158667_2fd8127d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760" y="2895600"/>
            <a:ext cx="2526665" cy="336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трелка вправо 8"/>
          <p:cNvSpPr/>
          <p:nvPr/>
        </p:nvSpPr>
        <p:spPr>
          <a:xfrm>
            <a:off x="3680998" y="5939181"/>
            <a:ext cx="6453284" cy="691452"/>
          </a:xfrm>
          <a:prstGeom prst="rightArrow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МАТЕМАТИЧЕСКАЯ РАЗМИНКА</a:t>
            </a:r>
          </a:p>
        </p:txBody>
      </p:sp>
    </p:spTree>
    <p:extLst>
      <p:ext uri="{BB962C8B-B14F-4D97-AF65-F5344CB8AC3E}">
        <p14:creationId xmlns:p14="http://schemas.microsoft.com/office/powerpoint/2010/main" val="4079732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math-games-and-activities-at-home.com/images/NumberLine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" y="350520"/>
            <a:ext cx="1217358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1931" y="4698092"/>
            <a:ext cx="1460792" cy="6241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2 ∙ 4</a:t>
            </a:r>
            <a:endParaRPr lang="ru-RU" sz="4000" dirty="0">
              <a:solidFill>
                <a:schemeClr val="bg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78560" y="1311005"/>
            <a:ext cx="246743" cy="2177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963024" y="1297218"/>
            <a:ext cx="246743" cy="2177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454510" y="1296490"/>
            <a:ext cx="246743" cy="2177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429483" y="1299755"/>
            <a:ext cx="246743" cy="2177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406410" y="1303020"/>
            <a:ext cx="246743" cy="2177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939353" y="1293951"/>
            <a:ext cx="246743" cy="2177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881141" y="1299756"/>
            <a:ext cx="246743" cy="2177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360452" y="1317535"/>
            <a:ext cx="246743" cy="2177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903013" y="1299755"/>
            <a:ext cx="246743" cy="2177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882454" y="1299755"/>
            <a:ext cx="246743" cy="2177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384" y="1299755"/>
            <a:ext cx="246743" cy="2177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329529" y="1314270"/>
            <a:ext cx="246743" cy="2177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820927" y="1299755"/>
            <a:ext cx="246743" cy="2177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312324" y="1299755"/>
            <a:ext cx="246743" cy="2177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802331" y="1299755"/>
            <a:ext cx="246743" cy="2177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281619" y="1299755"/>
            <a:ext cx="246743" cy="2177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756436" y="1303020"/>
            <a:ext cx="246743" cy="2177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8246443" y="1311005"/>
            <a:ext cx="246743" cy="2177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8721642" y="1307013"/>
            <a:ext cx="246743" cy="21771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9196841" y="1299755"/>
            <a:ext cx="246743" cy="2177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9648779" y="1293951"/>
            <a:ext cx="398406" cy="40839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01931" y="5908040"/>
            <a:ext cx="1438574" cy="6241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3 </a:t>
            </a:r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∙ </a:t>
            </a: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3</a:t>
            </a:r>
            <a:endParaRPr lang="ru-RU" sz="4000" dirty="0">
              <a:solidFill>
                <a:schemeClr val="bg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01931" y="3429000"/>
            <a:ext cx="1460793" cy="6241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3 ∙ 2</a:t>
            </a:r>
            <a:endParaRPr lang="ru-RU" sz="4000" dirty="0">
              <a:solidFill>
                <a:schemeClr val="bg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158343" y="5906224"/>
            <a:ext cx="1417929" cy="6241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2 </a:t>
            </a:r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∙ </a:t>
            </a: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5</a:t>
            </a:r>
            <a:endParaRPr lang="ru-RU" sz="4000" dirty="0">
              <a:solidFill>
                <a:schemeClr val="bg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0067147" y="5906224"/>
            <a:ext cx="1481930" cy="6241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1 </a:t>
            </a:r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∙ </a:t>
            </a: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5</a:t>
            </a:r>
            <a:endParaRPr lang="ru-RU" sz="4000" dirty="0">
              <a:solidFill>
                <a:schemeClr val="bg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158343" y="4698092"/>
            <a:ext cx="1417929" cy="6241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7 </a:t>
            </a:r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∙ 2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0067147" y="4698092"/>
            <a:ext cx="1481930" cy="6241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2</a:t>
            </a: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∙ 2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4129197" y="3488144"/>
            <a:ext cx="1447075" cy="6241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5</a:t>
            </a: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∙ 4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10067147" y="3459116"/>
            <a:ext cx="1481930" cy="6567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3 ∙ </a:t>
            </a: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5</a:t>
            </a:r>
            <a:endParaRPr lang="ru-RU" sz="4000" dirty="0">
              <a:solidFill>
                <a:schemeClr val="bg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591345" y="3488144"/>
            <a:ext cx="1901841" cy="6241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1 </a:t>
            </a:r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∙ </a:t>
            </a: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11</a:t>
            </a:r>
            <a:endParaRPr lang="ru-RU" sz="4000" dirty="0">
              <a:solidFill>
                <a:schemeClr val="bg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591345" y="4698092"/>
            <a:ext cx="1481930" cy="6567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0 </a:t>
            </a:r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∙ </a:t>
            </a: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4</a:t>
            </a:r>
            <a:endParaRPr lang="ru-RU" sz="4000" dirty="0">
              <a:solidFill>
                <a:schemeClr val="bg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591345" y="5873567"/>
            <a:ext cx="1481930" cy="6567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1 </a:t>
            </a:r>
            <a:r>
              <a:rPr lang="ru-RU" sz="4000" dirty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∙ </a:t>
            </a: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</a:rPr>
              <a:t>1</a:t>
            </a:r>
            <a:endParaRPr lang="ru-RU" sz="4000" dirty="0">
              <a:solidFill>
                <a:schemeClr val="bg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30629" y="2595156"/>
            <a:ext cx="11843657" cy="6241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Тема: Таблица умножения в пределах 20</a:t>
            </a:r>
            <a:endParaRPr lang="ru-RU" sz="54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559067" y="4112258"/>
            <a:ext cx="1934119" cy="0"/>
          </a:xfrm>
          <a:prstGeom prst="line">
            <a:avLst/>
          </a:prstGeom>
          <a:ln w="57150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6591345" y="5354863"/>
            <a:ext cx="1481930" cy="0"/>
          </a:xfrm>
          <a:prstGeom prst="line">
            <a:avLst/>
          </a:prstGeom>
          <a:ln w="57150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59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3" grpId="0" animBg="1"/>
      <p:bldP spid="25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34" grpId="0" animBg="1"/>
      <p:bldP spid="35" grpId="0" animBg="1"/>
      <p:bldP spid="37" grpId="0" animBg="1"/>
      <p:bldP spid="38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:\Users\Наталья\Desktop\kisspng-stairs-clip-art-stairs-5ab707708fef82.590494891521944432589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" y="213360"/>
            <a:ext cx="10637520" cy="6355080"/>
          </a:xfrm>
          <a:prstGeom prst="rect">
            <a:avLst/>
          </a:prstGeom>
          <a:noFill/>
          <a:ln w="57150">
            <a:solidFill>
              <a:schemeClr val="bg2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975360" y="320040"/>
            <a:ext cx="6644640" cy="6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75360" y="320040"/>
            <a:ext cx="4221480" cy="3352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ЛЕСТНИЦА УСПЕХА</a:t>
            </a:r>
            <a:endParaRPr lang="ru-RU" sz="28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2065" name="Picture 17" descr="https://img-fotki.yandex.ru/get/195518/455745147.42/0_158667_2fd8127d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360" y="2885440"/>
            <a:ext cx="2526665" cy="336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7" descr="https://img-fotki.yandex.ru/get/195518/455745147.42/0_158667_2fd8127d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960" y="2072640"/>
            <a:ext cx="2526665" cy="336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трелка вправо 13"/>
          <p:cNvSpPr/>
          <p:nvPr/>
        </p:nvSpPr>
        <p:spPr>
          <a:xfrm>
            <a:off x="3680998" y="5929021"/>
            <a:ext cx="6453284" cy="691452"/>
          </a:xfrm>
          <a:prstGeom prst="rightArrow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МАТЕМАТИЧЕСКАЯ РАЗМИНКА</a:t>
            </a:r>
          </a:p>
        </p:txBody>
      </p:sp>
      <p:sp>
        <p:nvSpPr>
          <p:cNvPr id="15" name="Стрелка вправо 14"/>
          <p:cNvSpPr/>
          <p:nvPr/>
        </p:nvSpPr>
        <p:spPr>
          <a:xfrm>
            <a:off x="5086351" y="5145812"/>
            <a:ext cx="5419089" cy="622560"/>
          </a:xfrm>
          <a:prstGeom prst="rightArrow">
            <a:avLst/>
          </a:prstGeom>
          <a:ln w="38100">
            <a:solidFill>
              <a:srgbClr val="E9471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E94715"/>
                </a:solidFill>
                <a:latin typeface="Arial Black" panose="020B0A04020102020204" pitchFamily="34" charset="0"/>
              </a:rPr>
              <a:t>МИНУТКА ЧИСТОПИСАНИЯ</a:t>
            </a:r>
            <a:endParaRPr lang="ru-RU" dirty="0">
              <a:solidFill>
                <a:srgbClr val="E94715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13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0866/0008805d-4d4be421/hello_html_m74f736e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" y="213360"/>
            <a:ext cx="10576560" cy="643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28914" y="2206171"/>
            <a:ext cx="9840685" cy="3773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1 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вариант: </a:t>
            </a: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нечётные -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04360" y="701040"/>
            <a:ext cx="3398520" cy="27432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15 ноября</a:t>
            </a:r>
            <a:endParaRPr lang="ru-RU" sz="4800" b="1" dirty="0">
              <a:solidFill>
                <a:srgbClr val="114F7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31920" y="1463040"/>
            <a:ext cx="4343400" cy="3352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114F79"/>
                </a:solidFill>
                <a:latin typeface="Monotype Corsiva" panose="03010101010201010101" pitchFamily="66" charset="0"/>
              </a:rPr>
              <a:t>Классная работа</a:t>
            </a:r>
            <a:endParaRPr lang="ru-RU" sz="4800" b="1" dirty="0">
              <a:solidFill>
                <a:srgbClr val="114F7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914" y="3013891"/>
            <a:ext cx="10319657" cy="3773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2 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вариант: </a:t>
            </a: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чётные -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51531" y="2264229"/>
            <a:ext cx="6797040" cy="29028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1, 3, 5, 7, 9, 11, 13, 15, 17, 19.</a:t>
            </a:r>
            <a:endParaRPr lang="ru-RU" sz="4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7275" y="3029528"/>
            <a:ext cx="7242628" cy="34609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400" b="1" dirty="0">
                <a:solidFill>
                  <a:srgbClr val="00B050"/>
                </a:solidFill>
                <a:latin typeface="Monotype Corsiva" panose="03010101010201010101" pitchFamily="66" charset="0"/>
              </a:rPr>
              <a:t>2</a:t>
            </a:r>
            <a:r>
              <a:rPr lang="ru-RU" sz="44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, </a:t>
            </a:r>
            <a:r>
              <a:rPr lang="ru-RU" sz="4400" b="1" dirty="0">
                <a:solidFill>
                  <a:srgbClr val="00B050"/>
                </a:solidFill>
                <a:latin typeface="Monotype Corsiva" panose="03010101010201010101" pitchFamily="66" charset="0"/>
              </a:rPr>
              <a:t>4</a:t>
            </a:r>
            <a:r>
              <a:rPr lang="ru-RU" sz="44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, </a:t>
            </a:r>
            <a:r>
              <a:rPr lang="ru-RU" sz="4400" b="1" dirty="0">
                <a:solidFill>
                  <a:srgbClr val="00B050"/>
                </a:solidFill>
                <a:latin typeface="Monotype Corsiva" panose="03010101010201010101" pitchFamily="66" charset="0"/>
              </a:rPr>
              <a:t>6</a:t>
            </a:r>
            <a:r>
              <a:rPr lang="ru-RU" sz="4400" b="1" smtClean="0">
                <a:solidFill>
                  <a:srgbClr val="00B050"/>
                </a:solidFill>
                <a:latin typeface="Monotype Corsiva" panose="03010101010201010101" pitchFamily="66" charset="0"/>
              </a:rPr>
              <a:t>, 8, </a:t>
            </a:r>
            <a:r>
              <a:rPr lang="ru-RU" sz="44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10, 12, 14, 16, 18, 20.</a:t>
            </a:r>
            <a:endParaRPr lang="ru-RU" sz="4400" b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27770" y="5303702"/>
            <a:ext cx="217715" cy="50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005059" y="5369195"/>
            <a:ext cx="172605" cy="50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232456" y="3465105"/>
            <a:ext cx="217715" cy="50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</a:t>
            </a:r>
            <a:endParaRPr lang="ru-RU" sz="28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311504" y="4359003"/>
            <a:ext cx="911676" cy="20247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114F79"/>
                </a:solidFill>
              </a:rPr>
              <a:t>4</a:t>
            </a:r>
            <a:r>
              <a:rPr lang="ru-RU" sz="2400" b="1" dirty="0" smtClean="0">
                <a:solidFill>
                  <a:srgbClr val="114F79"/>
                </a:solidFill>
              </a:rPr>
              <a:t>см</a:t>
            </a:r>
            <a:endParaRPr lang="ru-RU" sz="2400" b="1" dirty="0">
              <a:solidFill>
                <a:srgbClr val="114F79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081242" y="5904048"/>
            <a:ext cx="911676" cy="20247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114F79"/>
                </a:solidFill>
              </a:rPr>
              <a:t>4</a:t>
            </a:r>
            <a:r>
              <a:rPr lang="ru-RU" sz="2400" b="1" dirty="0" smtClean="0">
                <a:solidFill>
                  <a:srgbClr val="114F79"/>
                </a:solidFill>
              </a:rPr>
              <a:t>см</a:t>
            </a:r>
            <a:endParaRPr lang="ru-RU" sz="2400" b="1" dirty="0">
              <a:solidFill>
                <a:srgbClr val="114F79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077836" y="4359003"/>
            <a:ext cx="911676" cy="20247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114F79"/>
                </a:solidFill>
              </a:rPr>
              <a:t>4</a:t>
            </a:r>
            <a:r>
              <a:rPr lang="ru-RU" sz="2400" b="1" dirty="0" smtClean="0">
                <a:solidFill>
                  <a:srgbClr val="114F79"/>
                </a:solidFill>
              </a:rPr>
              <a:t>см</a:t>
            </a:r>
            <a:endParaRPr lang="ru-RU" sz="2400" b="1" dirty="0">
              <a:solidFill>
                <a:srgbClr val="114F79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54143" y="3775891"/>
            <a:ext cx="1000860" cy="2365829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360920" y="3775891"/>
            <a:ext cx="1446754" cy="1592543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омб 13"/>
          <p:cNvSpPr/>
          <p:nvPr/>
        </p:nvSpPr>
        <p:spPr>
          <a:xfrm>
            <a:off x="9325503" y="3775890"/>
            <a:ext cx="1444096" cy="1592543"/>
          </a:xfrm>
          <a:prstGeom prst="diamond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>
            <a:off x="7360920" y="5557702"/>
            <a:ext cx="2971800" cy="961824"/>
          </a:xfrm>
          <a:prstGeom prst="trapezoid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1371048" y="3822160"/>
            <a:ext cx="2482596" cy="1989542"/>
          </a:xfrm>
          <a:prstGeom prst="triangl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540283" y="3686557"/>
            <a:ext cx="189933" cy="203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/>
          <p:cNvSpPr/>
          <p:nvPr/>
        </p:nvSpPr>
        <p:spPr>
          <a:xfrm rot="7934541">
            <a:off x="2050344" y="3555032"/>
            <a:ext cx="1096515" cy="1125114"/>
          </a:xfrm>
          <a:prstGeom prst="arc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767342" y="5610679"/>
            <a:ext cx="189933" cy="203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15033853">
            <a:off x="3128091" y="5146961"/>
            <a:ext cx="914400" cy="914400"/>
          </a:xfrm>
          <a:prstGeom prst="arc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>
            <a:off x="1253672" y="5273041"/>
            <a:ext cx="914400" cy="914400"/>
          </a:xfrm>
          <a:prstGeom prst="arc">
            <a:avLst/>
          </a:prstGeom>
          <a:ln w="38100">
            <a:solidFill>
              <a:schemeClr val="bg1">
                <a:alpha val="6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306286" y="5617029"/>
            <a:ext cx="189933" cy="203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438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6" grpId="0" animBg="1"/>
      <p:bldP spid="15" grpId="0" animBg="1"/>
      <p:bldP spid="16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7" grpId="0" animBg="1"/>
      <p:bldP spid="20" grpId="0" animBg="1"/>
      <p:bldP spid="22" grpId="0" animBg="1"/>
      <p:bldP spid="19" grpId="0" animBg="1"/>
      <p:bldP spid="21" grpId="0" animBg="1"/>
      <p:bldP spid="18" grpId="0" animBg="1"/>
      <p:bldP spid="8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raskrasdetstvo.com/upload/shop_1/1/8/6/item_1869/shop_items_catalog_image186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49" y="573991"/>
            <a:ext cx="10655302" cy="5723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veselajashkola.ru/wp-content/uploads/images/6f0ab6cbb849254712572e4bfc5dd041_2015-10-07_08-22-43-500x33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73992"/>
            <a:ext cx="5338990" cy="5725208"/>
          </a:xfrm>
          <a:prstGeom prst="rect">
            <a:avLst/>
          </a:prstGeom>
          <a:noFill/>
          <a:ln w="57150">
            <a:solidFill>
              <a:srgbClr val="114F7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veselajashkola.ru/wp-content/uploads/images/181e9f41b1ce2f163b7c0318fe73cfab_2015-10-07_08-22-44-500x33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10" y="573991"/>
            <a:ext cx="5316311" cy="5725207"/>
          </a:xfrm>
          <a:prstGeom prst="rect">
            <a:avLst/>
          </a:prstGeom>
          <a:noFill/>
          <a:ln w="57150">
            <a:solidFill>
              <a:srgbClr val="114F7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68348" y="4729540"/>
            <a:ext cx="47625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Взгляд направим ближе, дальше,</a:t>
            </a:r>
          </a:p>
          <a:p>
            <a:r>
              <a:rPr 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Тренируя мышцу глаз.</a:t>
            </a:r>
          </a:p>
          <a:p>
            <a:r>
              <a:rPr 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 Видеть скоро будем лучше,</a:t>
            </a:r>
          </a:p>
          <a:p>
            <a:r>
              <a:rPr 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Убедитесь вы сейчас!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73371" y="4727423"/>
            <a:ext cx="495027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А теперь нажмем немного</a:t>
            </a:r>
          </a:p>
          <a:p>
            <a:pPr algn="r"/>
            <a:r>
              <a:rPr 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 Точки возле своих глаз.</a:t>
            </a:r>
          </a:p>
          <a:p>
            <a:pPr algn="r"/>
            <a:r>
              <a:rPr 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Сил дадим им много-много,</a:t>
            </a:r>
          </a:p>
          <a:p>
            <a:pPr algn="r"/>
            <a:r>
              <a:rPr 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 Чтоб усилить в </a:t>
            </a:r>
            <a:r>
              <a:rPr lang="ru-RU" sz="24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тыщу</a:t>
            </a:r>
            <a:r>
              <a:rPr lang="ru-RU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 раз</a:t>
            </a:r>
            <a:r>
              <a:rPr lang="ru-RU" sz="24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!</a:t>
            </a:r>
            <a:endParaRPr lang="ru-RU" sz="24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679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:\Users\Наталья\Desktop\kisspng-stairs-clip-art-stairs-5ab707708fef82.590494891521944432589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"/>
            <a:ext cx="10637520" cy="6355080"/>
          </a:xfrm>
          <a:prstGeom prst="rect">
            <a:avLst/>
          </a:prstGeom>
          <a:noFill/>
          <a:ln w="57150">
            <a:solidFill>
              <a:schemeClr val="bg2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975360" y="320040"/>
            <a:ext cx="6644640" cy="6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75360" y="320040"/>
            <a:ext cx="4221480" cy="3352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ЛЕСТНИЦА УСПЕХА</a:t>
            </a:r>
            <a:endParaRPr lang="ru-RU" sz="28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2065" name="Picture 17" descr="https://img-fotki.yandex.ru/get/195518/455745147.42/0_158667_2fd8127d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240" y="1264920"/>
            <a:ext cx="2526665" cy="336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7" descr="https://img-fotki.yandex.ru/get/195518/455745147.42/0_158667_2fd8127d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775" y="2072640"/>
            <a:ext cx="2526665" cy="336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Стрелка вправо 15"/>
          <p:cNvSpPr/>
          <p:nvPr/>
        </p:nvSpPr>
        <p:spPr>
          <a:xfrm>
            <a:off x="3741958" y="5904856"/>
            <a:ext cx="6453284" cy="691452"/>
          </a:xfrm>
          <a:prstGeom prst="rightArrow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МАТЕМАТИЧЕСКАЯ РАЗМИНКА</a:t>
            </a:r>
          </a:p>
        </p:txBody>
      </p:sp>
      <p:sp>
        <p:nvSpPr>
          <p:cNvPr id="17" name="Стрелка вправо 16"/>
          <p:cNvSpPr/>
          <p:nvPr/>
        </p:nvSpPr>
        <p:spPr>
          <a:xfrm>
            <a:off x="5147311" y="5121647"/>
            <a:ext cx="5419089" cy="622560"/>
          </a:xfrm>
          <a:prstGeom prst="rightArrow">
            <a:avLst/>
          </a:prstGeom>
          <a:ln w="38100">
            <a:solidFill>
              <a:srgbClr val="E9471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E94715"/>
                </a:solidFill>
                <a:latin typeface="Arial Black" panose="020B0A04020102020204" pitchFamily="34" charset="0"/>
              </a:rPr>
              <a:t>МИНУТКА ЧИСТОПИСАНИЯ</a:t>
            </a:r>
            <a:endParaRPr lang="ru-RU" dirty="0">
              <a:solidFill>
                <a:srgbClr val="E94715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6555973" y="4336215"/>
            <a:ext cx="4344256" cy="643710"/>
          </a:xfrm>
          <a:prstGeom prst="rightArrow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ГЕОМЕТРИЧЕСКИЕ ЗАДАНИЯ</a:t>
            </a:r>
            <a:endParaRPr lang="ru-RU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768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2005</TotalTime>
  <Words>468</Words>
  <Application>Microsoft Office PowerPoint</Application>
  <PresentationFormat>Широкоэкранный</PresentationFormat>
  <Paragraphs>158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Yu Gothic UI Light</vt:lpstr>
      <vt:lpstr>Arial Black</vt:lpstr>
      <vt:lpstr>Calibri</vt:lpstr>
      <vt:lpstr>Century Gothic</vt:lpstr>
      <vt:lpstr>Monotype Corsiva</vt:lpstr>
      <vt:lpstr>Times New Roman</vt:lpstr>
      <vt:lpstr>Wingdings 3</vt:lpstr>
      <vt:lpstr>Сектор</vt:lpstr>
      <vt:lpstr>МАТЕМАТИКА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МАОУ СОШ № 25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110</cp:revision>
  <dcterms:created xsi:type="dcterms:W3CDTF">2019-11-07T11:50:43Z</dcterms:created>
  <dcterms:modified xsi:type="dcterms:W3CDTF">2021-11-03T20:33:41Z</dcterms:modified>
</cp:coreProperties>
</file>