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99" r:id="rId4"/>
    <p:sldId id="301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292" r:id="rId20"/>
    <p:sldId id="304" r:id="rId21"/>
    <p:sldId id="280" r:id="rId22"/>
    <p:sldId id="285" r:id="rId23"/>
    <p:sldId id="319" r:id="rId24"/>
    <p:sldId id="29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9425047-F2DE-4BCF-AD9F-02A378388930}" type="datetimeFigureOut">
              <a:rPr lang="ru-RU" smtClean="0"/>
              <a:pPr/>
              <a:t>18.02.2018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945491C-E403-4501-905B-2669E3BB0E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571612"/>
            <a:ext cx="8229600" cy="200026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Библиотека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err="1" smtClean="0">
                <a:solidFill>
                  <a:srgbClr val="C00000"/>
                </a:solidFill>
              </a:rPr>
              <a:t>маоу</a:t>
            </a:r>
            <a:r>
              <a:rPr lang="ru-RU" dirty="0" smtClean="0">
                <a:solidFill>
                  <a:srgbClr val="C00000"/>
                </a:solidFill>
              </a:rPr>
              <a:t> «СОШ № 25»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г. Улан - Удэ</a:t>
            </a:r>
          </a:p>
        </p:txBody>
      </p:sp>
      <p:pic>
        <p:nvPicPr>
          <p:cNvPr id="1026" name="Picture 2" descr="F:\Эмблема школы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16" y="214291"/>
            <a:ext cx="2071702" cy="2000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Техническое оснащение библиотеки: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Компьютер – 1 (с выходом в Интернет).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Ксерокс – 1.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Принтер – 2.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Сканер – 1.</a:t>
            </a:r>
          </a:p>
        </p:txBody>
      </p:sp>
      <p:pic>
        <p:nvPicPr>
          <p:cNvPr id="5122" name="Picture 2" descr="C:\Users\Home\Desktop\Конкурс\IMG_33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785926"/>
            <a:ext cx="4186238" cy="34488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Электронно-образовательные</a:t>
            </a:r>
            <a:r>
              <a:rPr lang="ru-RU" sz="4000" dirty="0" smtClean="0"/>
              <a:t> </a:t>
            </a:r>
            <a:r>
              <a:rPr lang="ru-RU" sz="4000" dirty="0" smtClean="0">
                <a:solidFill>
                  <a:srgbClr val="C00000"/>
                </a:solidFill>
              </a:rPr>
              <a:t>ресурсы: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>Электронные книги – 104 экз.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Электронные учебники – 206 экз.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Home\Desktop\Конкурс\IMG_31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1857364"/>
            <a:ext cx="4038600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Фонд справочной литературы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Home\Desktop\Конкурс\IMG_31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1571612"/>
            <a:ext cx="3531394" cy="4708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Home\Desktop\Конкурс\IMG_319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1571612"/>
            <a:ext cx="3588960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Периодические издания для детей разного возраста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3075" name="Picture 3" descr="C:\Users\Home\Desktop\Конкурс\IMG_31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53" y="1600200"/>
            <a:ext cx="6425164" cy="4708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Традиционные мероприятия проводимые в библиотеке: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Экскурсии в библиотеку;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Посвящение в читатели;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Викторины и конкурсы;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Литературные утренники;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Презентации;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Книжные выставки;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Неделя детской книги;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Обзоры новинок.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Home\Desktop\Конкурс\IMG_20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19076" y="1643050"/>
            <a:ext cx="3910642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Книжные выставки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Книжная выставка -  это наглядная форма работы библиотеки. Оформление книжных выставок – одно из интересных направлений библиотеки.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Home\Desktop\Конкурс\IMG_03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85860"/>
            <a:ext cx="2071702" cy="2571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Home\Desktop\Конкурс\IMG_08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28794" y="3429000"/>
            <a:ext cx="2428892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Книжные выставки к </a:t>
            </a:r>
            <a:r>
              <a:rPr lang="ru-RU" sz="4400" dirty="0" err="1" smtClean="0">
                <a:solidFill>
                  <a:srgbClr val="C00000"/>
                </a:solidFill>
              </a:rPr>
              <a:t>юбиленым</a:t>
            </a:r>
            <a:r>
              <a:rPr lang="ru-RU" sz="4400" dirty="0" smtClean="0">
                <a:solidFill>
                  <a:srgbClr val="C00000"/>
                </a:solidFill>
              </a:rPr>
              <a:t> датам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8194" name="Picture 2" descr="C:\Users\Home\Desktop\Конкурс\IMG_19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5" name="Picture 3" descr="C:\Users\Home\Desktop\Конкурс\IMG_85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Открытые просмотры книг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7170" name="Picture 2" descr="C:\Users\Home\Desktop\Конкурс\IMG_77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32983" y="1600200"/>
            <a:ext cx="6278033" cy="4708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Калейдоскоп мероприятий: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Home\Desktop\Конкурс\IMG_18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5" y="1285861"/>
            <a:ext cx="3071833" cy="26432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Home\Desktop\Конкурс\IMG_028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3786190"/>
            <a:ext cx="3286148" cy="27860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4" descr="C:\Users\Home\Desktop\Конкурс\IMG_029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71934" y="1357298"/>
            <a:ext cx="2786082" cy="2571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 descr="C:\Users\Home\Desktop\Конкурс\IMG_031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3500438"/>
            <a:ext cx="3619526" cy="2714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Любимые детские журналы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10242" name="Picture 2" descr="C:\Users\Home\Desktop\Конкурс\IMG_19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1500174"/>
            <a:ext cx="297179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Home\Desktop\Конкурс\IMG_198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7554" y="1214423"/>
            <a:ext cx="2839660" cy="25717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4" descr="C:\Users\Home\Desktop\Конкурс\IMG_2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22" y="3286124"/>
            <a:ext cx="2757510" cy="2175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00298" y="3714752"/>
            <a:ext cx="3286148" cy="2643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8229600" cy="85724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Люди перестают мыслить, когда перестают читать.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                                       </a:t>
            </a:r>
            <a:r>
              <a:rPr lang="ru-RU" sz="2700" dirty="0" err="1" smtClean="0">
                <a:solidFill>
                  <a:srgbClr val="C00000"/>
                </a:solidFill>
              </a:rPr>
              <a:t>Дени</a:t>
            </a:r>
            <a:r>
              <a:rPr lang="ru-RU" sz="2700" dirty="0" smtClean="0">
                <a:solidFill>
                  <a:srgbClr val="C00000"/>
                </a:solidFill>
              </a:rPr>
              <a:t> Дидро</a:t>
            </a:r>
            <a:endParaRPr lang="ru-RU" sz="27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Home\Desktop\Конкурс\IMG_26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52058" y="1857364"/>
            <a:ext cx="5839883" cy="44513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Конкурс «Мой любимый детский журнал»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266" name="Picture 2" descr="C:\Users\Home\Desktop\Конкурс\IMG_20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20917800">
            <a:off x="442583" y="1512407"/>
            <a:ext cx="3286148" cy="2643206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67" name="Picture 3" descr="C:\Users\Home\Desktop\Конкурс\IMG_203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738404">
            <a:off x="3993361" y="1346312"/>
            <a:ext cx="3571900" cy="2999428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68" name="Picture 4" descr="C:\Users\Home\Desktop\Конкурс\IMG_217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71538" y="4071942"/>
            <a:ext cx="2857520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0" name="Picture 2" descr="C:\Users\Home\Desktop\Конкурс\IMG_20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 rot="841218">
            <a:off x="3983171" y="4096260"/>
            <a:ext cx="4038600" cy="2712566"/>
          </a:xfrm>
          <a:prstGeom prst="ellipse">
            <a:avLst/>
          </a:prstGeom>
          <a:ln w="63500" cap="rnd">
            <a:solidFill>
              <a:schemeClr val="tx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Праздник для наших мам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Users\Home\Desktop\Конкурс\DSC058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571612"/>
            <a:ext cx="2500329" cy="22819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Home\Desktop\Конкурс\IMG_22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3429000"/>
            <a:ext cx="2357454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Home\Desktop\Конкурс\DSC058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285860"/>
            <a:ext cx="2500330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C:\Users\Home\Desktop\Конкурс\DSC0582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29322" y="3857628"/>
            <a:ext cx="2428892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Конкурсы, литературные праздники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5123" name="Picture 3" descr="C:\Users\Home\Desktop\Конкурс\IMG_33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1571612"/>
            <a:ext cx="4237692" cy="4087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C:\Users\Home\Desktop\Конкурс\IMG_22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357298"/>
            <a:ext cx="3495700" cy="31089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E:\литературный праздник\IMG_3228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57356" y="4500570"/>
            <a:ext cx="2643206" cy="214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929058" y="2500306"/>
            <a:ext cx="1714512" cy="155734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Школьная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Библиотека работает в сообществе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18479737">
            <a:off x="2706236" y="914428"/>
            <a:ext cx="1259591" cy="220943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Психолог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21406443">
            <a:off x="3987350" y="394263"/>
            <a:ext cx="1161222" cy="210440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МО</a:t>
            </a:r>
            <a:r>
              <a:rPr lang="ru-RU" sz="1200" dirty="0" smtClean="0">
                <a:solidFill>
                  <a:srgbClr val="002060"/>
                </a:solidFill>
              </a:rPr>
              <a:t>  </a:t>
            </a:r>
            <a:r>
              <a:rPr lang="ru-RU" sz="1200" dirty="0" err="1" smtClean="0">
                <a:solidFill>
                  <a:srgbClr val="002060"/>
                </a:solidFill>
              </a:rPr>
              <a:t>учителейрусского</a:t>
            </a:r>
            <a:r>
              <a:rPr lang="ru-RU" sz="1200" dirty="0" smtClean="0">
                <a:solidFill>
                  <a:srgbClr val="002060"/>
                </a:solidFill>
              </a:rPr>
              <a:t> языка  и литературы, истории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 rot="1961285">
            <a:off x="5275604" y="439087"/>
            <a:ext cx="1248110" cy="23194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МО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Учителей начальных классов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 rot="4739277">
            <a:off x="5963628" y="1768864"/>
            <a:ext cx="1407598" cy="21033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МО</a:t>
            </a:r>
            <a:r>
              <a:rPr lang="ru-RU" sz="1200" dirty="0" smtClean="0">
                <a:solidFill>
                  <a:srgbClr val="002060"/>
                </a:solidFill>
              </a:rPr>
              <a:t>  учителей математики, физики, информатик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</a:rPr>
              <a:t>и</a:t>
            </a:r>
            <a:endParaRPr lang="ru-RU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 rot="17951264">
            <a:off x="5751640" y="3197817"/>
            <a:ext cx="1291202" cy="198724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МО</a:t>
            </a:r>
            <a:r>
              <a:rPr lang="ru-RU" sz="1200" dirty="0" smtClean="0">
                <a:solidFill>
                  <a:srgbClr val="002060"/>
                </a:solidFill>
              </a:rPr>
              <a:t>  учителей </a:t>
            </a:r>
            <a:r>
              <a:rPr lang="ru-RU" sz="1200" dirty="0" err="1" smtClean="0">
                <a:solidFill>
                  <a:srgbClr val="002060"/>
                </a:solidFill>
              </a:rPr>
              <a:t>биологии,химии</a:t>
            </a:r>
            <a:r>
              <a:rPr lang="ru-RU" sz="1200" dirty="0" smtClean="0">
                <a:solidFill>
                  <a:srgbClr val="002060"/>
                </a:solidFill>
              </a:rPr>
              <a:t>, географии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 rot="3248456">
            <a:off x="2540150" y="3403340"/>
            <a:ext cx="1536670" cy="21319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1200" dirty="0" smtClean="0">
                <a:solidFill>
                  <a:srgbClr val="002060"/>
                </a:solidFill>
              </a:rPr>
              <a:t>учителей</a:t>
            </a:r>
          </a:p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иностранного языка и бурятского языка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 rot="16547887">
            <a:off x="2276579" y="2148476"/>
            <a:ext cx="1181285" cy="20900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2060"/>
                </a:solidFill>
              </a:rPr>
              <a:t>Родители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 rot="20951025">
            <a:off x="4320851" y="3975867"/>
            <a:ext cx="1346614" cy="19985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МО</a:t>
            </a:r>
            <a:r>
              <a:rPr lang="ru-RU" sz="1200" dirty="0" smtClean="0">
                <a:solidFill>
                  <a:srgbClr val="002060"/>
                </a:solidFill>
              </a:rPr>
              <a:t>  учителей физической культуры, </a:t>
            </a:r>
            <a:r>
              <a:rPr lang="ru-RU" sz="1200" dirty="0" err="1" smtClean="0">
                <a:solidFill>
                  <a:srgbClr val="002060"/>
                </a:solidFill>
              </a:rPr>
              <a:t>технологиимузыки</a:t>
            </a:r>
            <a:r>
              <a:rPr lang="ru-RU" sz="1200" dirty="0" smtClean="0">
                <a:solidFill>
                  <a:srgbClr val="002060"/>
                </a:solidFill>
              </a:rPr>
              <a:t>, черчения, рисования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6146" name="Picture 2" descr="C:\Users\Home\Desktop\Конкурс\IMG_34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14290"/>
            <a:ext cx="1928826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Home\Desktop\Конкурс\IMG_854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2071678"/>
            <a:ext cx="200026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Home\Desktop\Конкурс\IMG_276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4143380"/>
            <a:ext cx="2244568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Home\Desktop\Конкурс\IMG_215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572264" y="285728"/>
            <a:ext cx="2446754" cy="1785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C:\Users\Home\Desktop\Конкурс\IMG_675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89540" y="5000636"/>
            <a:ext cx="2023399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Picture 7" descr="C:\Users\Home\Desktop\Конкурс\IMG_2754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29520" y="2935176"/>
            <a:ext cx="1500198" cy="1565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C:\Users\Home\Desktop\Конкурс\IMG_8573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357422" y="5357826"/>
            <a:ext cx="1890556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C:\Users\admin\Pictures\Мои мероприятия\IMG_7440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072066" y="5357826"/>
            <a:ext cx="2071702" cy="1357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C00000"/>
                </a:solidFill>
              </a:rPr>
              <a:t>Вам, читатели!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Приходи в библиотеку,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Чтоб побольше почитать.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Настоящим человеком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Помогает книга стать.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Она наш друг – большой и умный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Не даст скучать и унывать,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Затеет спор веселый, шумный,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Поможет новое узнать.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0" name="Picture 2" descr="C:\Users\Home\Desktop\Конкурс\IMG_19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1643050"/>
            <a:ext cx="4429156" cy="39290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428604"/>
            <a:ext cx="3571900" cy="2308324"/>
          </a:xfrm>
          <a:prstGeom prst="rect">
            <a:avLst/>
          </a:prstGeom>
          <a:solidFill>
            <a:schemeClr val="accent3"/>
          </a:solidFill>
          <a:ln>
            <a:solidFill>
              <a:schemeClr val="bg2">
                <a:lumMod val="25000"/>
              </a:schemeClr>
            </a:solidFill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О, сколько в этом доме книг!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Внимательно всмотрись –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Здесь тысячи друзей твоих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 На полках улеглись.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Они поговорят с тобой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И ты, мой юный друг,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Весь путь истории земной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Как бы увидишь вдруг… 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Georgia" pitchFamily="18" charset="0"/>
              </a:rPr>
              <a:t>                                       С.Михалков </a:t>
            </a:r>
            <a:endParaRPr lang="ru-RU" sz="16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pic>
        <p:nvPicPr>
          <p:cNvPr id="2050" name="Picture 2" descr="C:\Users\Home\Desktop\Конкурс\IMG_187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1643050"/>
            <a:ext cx="4257676" cy="33436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Home\Desktop\Конкурс\IMG_216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3429000"/>
            <a:ext cx="3071834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C00000"/>
                </a:solidFill>
              </a:rPr>
              <a:t>Режим работы библиотеки</a:t>
            </a: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</a:rPr>
              <a:t>Часы работы: </a:t>
            </a:r>
          </a:p>
          <a:p>
            <a:pPr>
              <a:buNone/>
            </a:pPr>
            <a:r>
              <a:rPr lang="ru-RU" sz="4800" dirty="0" smtClean="0">
                <a:solidFill>
                  <a:srgbClr val="002060"/>
                </a:solidFill>
              </a:rPr>
              <a:t>с 09.00  до 17.00</a:t>
            </a:r>
          </a:p>
          <a:p>
            <a:r>
              <a:rPr lang="ru-RU" sz="4800" dirty="0" smtClean="0">
                <a:solidFill>
                  <a:srgbClr val="002060"/>
                </a:solidFill>
              </a:rPr>
              <a:t>Выходные дни: </a:t>
            </a:r>
            <a:r>
              <a:rPr lang="ru-RU" sz="4800" dirty="0" smtClean="0">
                <a:solidFill>
                  <a:srgbClr val="C00000"/>
                </a:solidFill>
              </a:rPr>
              <a:t>суббота, воскресенье.</a:t>
            </a:r>
          </a:p>
          <a:p>
            <a:r>
              <a:rPr lang="ru-RU" sz="4800" dirty="0" smtClean="0">
                <a:solidFill>
                  <a:srgbClr val="002060"/>
                </a:solidFill>
              </a:rPr>
              <a:t>Пятница - </a:t>
            </a:r>
            <a:r>
              <a:rPr lang="ru-RU" sz="4800" dirty="0" smtClean="0">
                <a:solidFill>
                  <a:srgbClr val="C00000"/>
                </a:solidFill>
              </a:rPr>
              <a:t>методический день </a:t>
            </a:r>
            <a:r>
              <a:rPr lang="ru-RU" sz="3200" dirty="0" smtClean="0">
                <a:solidFill>
                  <a:srgbClr val="C00000"/>
                </a:solidFill>
              </a:rPr>
              <a:t>( читатели не обслуживаются)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Заведующая библиотекой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Кузнецова Ольга Анатольевна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Образование - высшее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Стаж работы – 40 лет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3074" name="Picture 2" descr="C:\Users\Home\Desktop\Конкурс\фото с тел 1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1928802"/>
            <a:ext cx="4038600" cy="34488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ФУНКЦИИ БИБЛИОТЕКИ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u="sng" dirty="0" smtClean="0">
                <a:solidFill>
                  <a:srgbClr val="002060"/>
                </a:solidFill>
              </a:rPr>
              <a:t>Образовательная</a:t>
            </a:r>
            <a:r>
              <a:rPr lang="ru-RU" dirty="0" smtClean="0">
                <a:solidFill>
                  <a:srgbClr val="002060"/>
                </a:solidFill>
              </a:rPr>
              <a:t> – поддерживать и обеспечивать образовательный процесс. </a:t>
            </a:r>
          </a:p>
          <a:p>
            <a:pPr lvl="0"/>
            <a:r>
              <a:rPr lang="ru-RU" b="1" u="sng" dirty="0" smtClean="0">
                <a:solidFill>
                  <a:srgbClr val="002060"/>
                </a:solidFill>
              </a:rPr>
              <a:t>Информационная</a:t>
            </a:r>
            <a:r>
              <a:rPr lang="ru-RU" dirty="0" smtClean="0">
                <a:solidFill>
                  <a:srgbClr val="002060"/>
                </a:solidFill>
              </a:rPr>
              <a:t> – предоставлять возможность использовать информацию вне зависимости от ее вида, формата и носителя.</a:t>
            </a:r>
          </a:p>
          <a:p>
            <a:pPr lvl="0"/>
            <a:r>
              <a:rPr lang="ru-RU" b="1" u="sng" dirty="0" smtClean="0">
                <a:solidFill>
                  <a:srgbClr val="002060"/>
                </a:solidFill>
              </a:rPr>
              <a:t>Культурная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– организовывать мероприятия, воспитывающие культурное и социальное самосознание, содействующие эмоциональному развитию учащихся.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формы работы школьной библиотеки: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dirty="0" smtClean="0">
                <a:solidFill>
                  <a:srgbClr val="002060"/>
                </a:solidFill>
              </a:rPr>
              <a:t>.Оформление книжных выставок, стендов.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2</a:t>
            </a:r>
            <a:r>
              <a:rPr lang="ru-RU" dirty="0" smtClean="0">
                <a:solidFill>
                  <a:srgbClr val="002060"/>
                </a:solidFill>
              </a:rPr>
              <a:t>.Информационно – библиотечное обслуживание.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3</a:t>
            </a:r>
            <a:r>
              <a:rPr lang="ru-RU" dirty="0" smtClean="0">
                <a:solidFill>
                  <a:srgbClr val="002060"/>
                </a:solidFill>
              </a:rPr>
              <a:t>.Методическая помощь.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4</a:t>
            </a:r>
            <a:r>
              <a:rPr lang="ru-RU" dirty="0" smtClean="0">
                <a:solidFill>
                  <a:srgbClr val="002060"/>
                </a:solidFill>
              </a:rPr>
              <a:t>.Компьютерные услуги.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5</a:t>
            </a:r>
            <a:r>
              <a:rPr lang="ru-RU" dirty="0" smtClean="0">
                <a:solidFill>
                  <a:srgbClr val="002060"/>
                </a:solidFill>
              </a:rPr>
              <a:t>.Проведение и участие в массовых мероприятиях.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6</a:t>
            </a:r>
            <a:r>
              <a:rPr lang="ru-RU" dirty="0" smtClean="0">
                <a:solidFill>
                  <a:srgbClr val="002060"/>
                </a:solidFill>
              </a:rPr>
              <a:t>.Работа по комплектованию книжного и учебного фонда.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7</a:t>
            </a:r>
            <a:r>
              <a:rPr lang="ru-RU" dirty="0" smtClean="0">
                <a:solidFill>
                  <a:srgbClr val="002060"/>
                </a:solidFill>
              </a:rPr>
              <a:t>.Создание электронного каталога.</a:t>
            </a:r>
          </a:p>
          <a:p>
            <a:endParaRPr lang="ru-RU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Категория пользователей библиотеки: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Учащиеся начальных классов ( 1 – 4 )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Учащиеся среднего звена ( 5 – 9 )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Учащиеся старшей школы ( 10 – 11 )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Руководители детского чтения ( учителя 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Родители.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Home\Desktop\Конкурс\IMG_72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1785926"/>
            <a:ext cx="4500594" cy="3591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148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rgbClr val="C00000"/>
                </a:solidFill>
              </a:rPr>
              <a:t>Библиотека – это творческая мастерская.</a:t>
            </a:r>
            <a:br>
              <a:rPr lang="ru-RU" sz="2700" dirty="0" smtClean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rgbClr val="C00000"/>
                </a:solidFill>
              </a:rPr>
              <a:t>Как бы не были разнообразны электронные носители информации, даже самые новейшие из них не заменят книгу.</a:t>
            </a:r>
            <a:br>
              <a:rPr lang="ru-RU" sz="2700" dirty="0" smtClean="0">
                <a:solidFill>
                  <a:srgbClr val="C00000"/>
                </a:solidFill>
              </a:rPr>
            </a:br>
            <a:r>
              <a:rPr lang="ru-RU" sz="2700" dirty="0" smtClean="0">
                <a:solidFill>
                  <a:srgbClr val="C00000"/>
                </a:solidFill>
              </a:rPr>
              <a:t>Книги нужны нашим учащимся и педагогам для творчества, для духовного развития, для понимания самого себя, своей души и тех кто рядом.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200" dirty="0" smtClean="0">
                <a:solidFill>
                  <a:srgbClr val="002060"/>
                </a:solidFill>
              </a:rPr>
              <a:t>Книжный фонд – 10 331 экз.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Учебный фонд –  8 401 экз.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Книговыдача – 8 312 экз.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Читателей – 1 312.</a:t>
            </a:r>
          </a:p>
          <a:p>
            <a:pPr>
              <a:buNone/>
            </a:pPr>
            <a:endParaRPr lang="ru-RU" sz="3200" dirty="0" smtClean="0">
              <a:solidFill>
                <a:srgbClr val="002060"/>
              </a:solidFill>
            </a:endParaRPr>
          </a:p>
          <a:p>
            <a:endParaRPr lang="ru-RU" sz="32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695</TotalTime>
  <Words>440</Words>
  <Application>Microsoft Office PowerPoint</Application>
  <PresentationFormat>Экран (4:3)</PresentationFormat>
  <Paragraphs>99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Библиотека маоу «СОШ № 25»</vt:lpstr>
      <vt:lpstr>Люди перестают мыслить, когда перестают читать.                                        Дени Дидро</vt:lpstr>
      <vt:lpstr>Слайд 3</vt:lpstr>
      <vt:lpstr>Режим работы библиотеки</vt:lpstr>
      <vt:lpstr>Заведующая библиотекой</vt:lpstr>
      <vt:lpstr>ОСНОВНЫЕ ФУНКЦИИ БИБЛИОТЕКИ </vt:lpstr>
      <vt:lpstr>Основные формы работы школьной библиотеки:</vt:lpstr>
      <vt:lpstr>Категория пользователей библиотеки:</vt:lpstr>
      <vt:lpstr>Библиотека – это творческая мастерская. Как бы не были разнообразны электронные носители информации, даже самые новейшие из них не заменят книгу. Книги нужны нашим учащимся и педагогам для творчества, для духовного развития, для понимания самого себя, своей души и тех кто рядом. </vt:lpstr>
      <vt:lpstr>Техническое оснащение библиотеки:</vt:lpstr>
      <vt:lpstr>Электронно-образовательные ресурсы:</vt:lpstr>
      <vt:lpstr>Фонд справочной литературы</vt:lpstr>
      <vt:lpstr>Периодические издания для детей разного возраста</vt:lpstr>
      <vt:lpstr>Традиционные мероприятия проводимые в библиотеке:</vt:lpstr>
      <vt:lpstr>Книжные выставки</vt:lpstr>
      <vt:lpstr>Книжные выставки к юбиленым датам</vt:lpstr>
      <vt:lpstr>Открытые просмотры книг</vt:lpstr>
      <vt:lpstr>Калейдоскоп мероприятий:</vt:lpstr>
      <vt:lpstr>Любимые детские журналы</vt:lpstr>
      <vt:lpstr>Конкурс «Мой любимый детский журнал»</vt:lpstr>
      <vt:lpstr>Праздник для наших мам</vt:lpstr>
      <vt:lpstr>Конкурсы, литературные праздники</vt:lpstr>
      <vt:lpstr>Слайд 23</vt:lpstr>
      <vt:lpstr>Вам, читатели!</vt:lpstr>
    </vt:vector>
  </TitlesOfParts>
  <Company>МОБУ СОШ №2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школьной библиотеки МОУ СОШ № 2 г. богородицка тульской области</dc:title>
  <dc:creator>Библиотека</dc:creator>
  <cp:lastModifiedBy>admin</cp:lastModifiedBy>
  <cp:revision>79</cp:revision>
  <dcterms:created xsi:type="dcterms:W3CDTF">2013-01-19T08:30:36Z</dcterms:created>
  <dcterms:modified xsi:type="dcterms:W3CDTF">2018-02-18T14:44:18Z</dcterms:modified>
</cp:coreProperties>
</file>